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56" r:id="rId9"/>
    <p:sldId id="257" r:id="rId10"/>
    <p:sldId id="258" r:id="rId11"/>
    <p:sldId id="259" r:id="rId12"/>
    <p:sldId id="263" r:id="rId13"/>
    <p:sldId id="264" r:id="rId14"/>
    <p:sldId id="265" r:id="rId15"/>
    <p:sldId id="266" r:id="rId16"/>
    <p:sldId id="267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13B10-5E9D-4B02-BCF4-A1D7782EF4B2}" type="datetimeFigureOut">
              <a:rPr lang="fr-FR" smtClean="0"/>
              <a:pPr/>
              <a:t>22/02/2011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A883A-ECE9-4962-B9AE-5C6207C70B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547813" y="2276475"/>
            <a:ext cx="5761037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CA" sz="60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Constantia"/>
              </a:rPr>
              <a:t>Actualimaths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Fonctionnement d’un plan d ’épargne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u="sng" dirty="0" smtClean="0"/>
              <a:t>Données:</a:t>
            </a:r>
          </a:p>
          <a:p>
            <a:pPr>
              <a:buNone/>
            </a:pPr>
            <a:r>
              <a:rPr lang="fr-FR" sz="2000" dirty="0" smtClean="0"/>
              <a:t>Δ: dépôt annuel de l’épargnant (en euros)</a:t>
            </a:r>
          </a:p>
          <a:p>
            <a:pPr>
              <a:buNone/>
            </a:pPr>
            <a:r>
              <a:rPr lang="fr-FR" sz="2000" dirty="0" smtClean="0"/>
              <a:t>N: durée du plan d’épargne (en année)</a:t>
            </a:r>
          </a:p>
          <a:p>
            <a:pPr>
              <a:buNone/>
            </a:pPr>
            <a:r>
              <a:rPr lang="fr-FR" sz="2000" dirty="0" smtClean="0"/>
              <a:t>r: taux d’intérêt  proposé par la banque (taux constant)</a:t>
            </a:r>
          </a:p>
          <a:p>
            <a:pPr>
              <a:buNone/>
            </a:pPr>
            <a:r>
              <a:rPr lang="fr-FR" sz="2000" dirty="0" smtClean="0"/>
              <a:t>pi: solde du plan à la i-</a:t>
            </a:r>
            <a:r>
              <a:rPr lang="fr-FR" sz="2000" dirty="0" err="1" smtClean="0"/>
              <a:t>ème</a:t>
            </a:r>
            <a:r>
              <a:rPr lang="fr-FR" sz="2000" dirty="0" smtClean="0"/>
              <a:t> année avec i=(0,…,N)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Le jour de la signature du contrat, l’épargnant dépose Δ€ donc on a:</a:t>
            </a:r>
          </a:p>
          <a:p>
            <a:pPr>
              <a:buNone/>
            </a:pPr>
            <a:r>
              <a:rPr lang="fr-FR" sz="2000" dirty="0" smtClean="0"/>
              <a:t>      = Δ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A la fin de la première année, on a:</a:t>
            </a:r>
          </a:p>
          <a:p>
            <a:pPr>
              <a:buNone/>
            </a:pPr>
            <a:endParaRPr lang="fr-FR" sz="20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149080"/>
            <a:ext cx="276225" cy="381000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445224"/>
            <a:ext cx="24098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5877272"/>
            <a:ext cx="24669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323528" y="58772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i.e.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539552" y="404665"/>
            <a:ext cx="8229600" cy="1872208"/>
          </a:xfrm>
        </p:spPr>
        <p:txBody>
          <a:bodyPr>
            <a:normAutofit/>
          </a:bodyPr>
          <a:lstStyle/>
          <a:p>
            <a:r>
              <a:rPr lang="fr-FR" sz="2000" dirty="0" smtClean="0">
                <a:latin typeface="+mj-lt"/>
              </a:rPr>
              <a:t>En répétant ce raisonnement pour les années suivantes, on a: pi = pi-1 (1+r) + Δ .</a:t>
            </a:r>
          </a:p>
          <a:p>
            <a:r>
              <a:rPr lang="fr-FR" sz="2000" dirty="0" smtClean="0">
                <a:latin typeface="+mj-lt"/>
              </a:rPr>
              <a:t>Il s’agit d’une suite récurrente, on déduit un terme du terme précédent.</a:t>
            </a:r>
          </a:p>
          <a:p>
            <a:r>
              <a:rPr lang="fr-FR" sz="2000" dirty="0" smtClean="0">
                <a:latin typeface="+mj-lt"/>
              </a:rPr>
              <a:t>Il est donc possible d’exprimer pi en fonction de      .</a:t>
            </a:r>
            <a:r>
              <a:rPr lang="fr-FR" sz="2000" dirty="0">
                <a:latin typeface="+mj-lt"/>
              </a:rPr>
              <a:t> </a:t>
            </a:r>
            <a:r>
              <a:rPr lang="fr-FR" sz="2000" dirty="0" smtClean="0">
                <a:latin typeface="+mj-lt"/>
              </a:rPr>
              <a:t>Donc: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852936"/>
            <a:ext cx="2124075" cy="1038225"/>
          </a:xfrm>
          <a:prstGeom prst="rect">
            <a:avLst/>
          </a:prstGeom>
          <a:noFill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861048"/>
            <a:ext cx="2495550" cy="781050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725144"/>
            <a:ext cx="2495550" cy="733425"/>
          </a:xfrm>
          <a:prstGeom prst="rect">
            <a:avLst/>
          </a:prstGeom>
          <a:noFill/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661248"/>
            <a:ext cx="2667000" cy="7239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755576" y="5589240"/>
            <a:ext cx="3024336" cy="86409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5733256"/>
            <a:ext cx="1552575" cy="381000"/>
          </a:xfrm>
          <a:prstGeom prst="rect">
            <a:avLst/>
          </a:prstGeom>
          <a:noFill/>
        </p:spPr>
      </p:pic>
      <p:sp>
        <p:nvSpPr>
          <p:cNvPr id="15" name="ZoneTexte 14"/>
          <p:cNvSpPr txBox="1"/>
          <p:nvPr/>
        </p:nvSpPr>
        <p:spPr>
          <a:xfrm>
            <a:off x="4932040" y="544522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utilisera plutôt la formule:</a:t>
            </a:r>
            <a:endParaRPr lang="fr-F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1412776"/>
            <a:ext cx="276225" cy="381000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1844824"/>
            <a:ext cx="3714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r>
              <a:rPr lang="fr-FR" sz="2000" dirty="0" smtClean="0">
                <a:latin typeface="+mj-lt"/>
              </a:rPr>
              <a:t>Actuellement, le taux d’épargne retraite est d’environ </a:t>
            </a:r>
            <a:r>
              <a:rPr lang="fr-FR" sz="2000" b="1" dirty="0" smtClean="0">
                <a:latin typeface="+mj-lt"/>
              </a:rPr>
              <a:t>4 %.</a:t>
            </a:r>
          </a:p>
          <a:p>
            <a:r>
              <a:rPr lang="fr-FR" sz="2000" dirty="0" smtClean="0">
                <a:latin typeface="+mj-lt"/>
              </a:rPr>
              <a:t>On suppose des placements annuels: </a:t>
            </a:r>
            <a:r>
              <a:rPr lang="fr-FR" sz="2000" b="1" dirty="0" smtClean="0">
                <a:latin typeface="+mj-lt"/>
              </a:rPr>
              <a:t>Δ=1000 € pendant 25 ans.</a:t>
            </a:r>
          </a:p>
          <a:p>
            <a:r>
              <a:rPr lang="fr-FR" sz="2000" dirty="0" smtClean="0">
                <a:latin typeface="+mj-lt"/>
              </a:rPr>
              <a:t>On a alors, </a:t>
            </a:r>
            <a:endParaRPr lang="fr-FR" sz="2000" dirty="0"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7584" y="4509120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fr-FR" sz="2000" dirty="0" smtClean="0">
                <a:sym typeface="Wingdings" pitchFamily="2" charset="2"/>
              </a:rPr>
              <a:t>Dépôt total sur 25 ans: 25 000 €</a:t>
            </a:r>
            <a:r>
              <a:rPr lang="fr-FR" sz="2000" dirty="0" smtClean="0"/>
              <a:t>.</a:t>
            </a:r>
          </a:p>
          <a:p>
            <a:r>
              <a:rPr lang="fr-FR" sz="2000" dirty="0" smtClean="0">
                <a:sym typeface="Wingdings" pitchFamily="2" charset="2"/>
              </a:rPr>
              <a:t> </a:t>
            </a:r>
            <a:r>
              <a:rPr lang="fr-FR" sz="2000" dirty="0" smtClean="0"/>
              <a:t>Bénéfice de 15 645 €.</a:t>
            </a:r>
            <a:endParaRPr lang="fr-FR" sz="2000" dirty="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813257"/>
            <a:ext cx="24878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068960"/>
            <a:ext cx="51244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755576" y="4437112"/>
            <a:ext cx="3888432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1540767"/>
          </a:xfrm>
        </p:spPr>
        <p:txBody>
          <a:bodyPr>
            <a:normAutofit/>
          </a:bodyPr>
          <a:lstStyle/>
          <a:p>
            <a:r>
              <a:rPr lang="fr-FR" sz="2000" dirty="0" smtClean="0"/>
              <a:t>Supposons qu’un second épargnant </a:t>
            </a:r>
            <a:r>
              <a:rPr lang="fr-FR" sz="2000" b="1" dirty="0" smtClean="0"/>
              <a:t>retarde d’un an le début de ses dépôts</a:t>
            </a:r>
            <a:r>
              <a:rPr lang="fr-FR" sz="2000" dirty="0" smtClean="0"/>
              <a:t>, alors pour le même taux et le même dépôt annuel, on a: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44824"/>
            <a:ext cx="5314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683568" y="3573016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 </a:t>
            </a:r>
            <a:r>
              <a:rPr lang="fr-FR" sz="2000" dirty="0" smtClean="0">
                <a:sym typeface="Wingdings" pitchFamily="2" charset="2"/>
              </a:rPr>
              <a:t>Dépôt total : 24 000 €.</a:t>
            </a:r>
          </a:p>
          <a:p>
            <a:pPr>
              <a:buFont typeface="Wingdings" pitchFamily="2" charset="2"/>
              <a:buChar char="à"/>
            </a:pPr>
            <a:r>
              <a:rPr lang="fr-FR" sz="2000" dirty="0" smtClean="0">
                <a:sym typeface="Wingdings" pitchFamily="2" charset="2"/>
              </a:rPr>
              <a:t> Bénéfice: 14 082 €.</a:t>
            </a:r>
          </a:p>
          <a:p>
            <a:pPr>
              <a:buFont typeface="Wingdings" pitchFamily="2" charset="2"/>
              <a:buChar char="à"/>
            </a:pPr>
            <a:endParaRPr lang="fr-FR" sz="2000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fr-FR" sz="2000" dirty="0" smtClean="0">
                <a:sym typeface="Wingdings" pitchFamily="2" charset="2"/>
              </a:rPr>
              <a:t> On a une différence de bénéfice d’environ 1600 €. </a:t>
            </a:r>
            <a:endParaRPr lang="fr-FR" sz="2000" dirty="0"/>
          </a:p>
        </p:txBody>
      </p:sp>
      <p:sp>
        <p:nvSpPr>
          <p:cNvPr id="11" name="Rectangle 10"/>
          <p:cNvSpPr/>
          <p:nvPr/>
        </p:nvSpPr>
        <p:spPr>
          <a:xfrm>
            <a:off x="683568" y="3501008"/>
            <a:ext cx="5760640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1296144"/>
          </a:xfrm>
        </p:spPr>
        <p:txBody>
          <a:bodyPr>
            <a:normAutofit/>
          </a:bodyPr>
          <a:lstStyle/>
          <a:p>
            <a:r>
              <a:rPr lang="fr-FR" sz="2000" dirty="0" smtClean="0"/>
              <a:t>Supposons maintenant que le taux soit de</a:t>
            </a:r>
            <a:r>
              <a:rPr lang="fr-FR" sz="2000" b="1" dirty="0" smtClean="0"/>
              <a:t> 6%, </a:t>
            </a:r>
            <a:r>
              <a:rPr lang="fr-FR" sz="2000" dirty="0" smtClean="0"/>
              <a:t>avec toujours une durée d’épargne de 25 ans et un dépôt annuel de 1000€; on a alors:  </a:t>
            </a:r>
            <a:endParaRPr lang="fr-FR" sz="20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060848"/>
            <a:ext cx="52101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971600" y="3212976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Bénéfice: 21 727 €</a:t>
            </a:r>
          </a:p>
          <a:p>
            <a:pPr>
              <a:buFont typeface="Wingdings" pitchFamily="2" charset="2"/>
              <a:buChar char="à"/>
            </a:pPr>
            <a:endParaRPr lang="fr-FR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fr-FR" dirty="0" smtClean="0">
                <a:sym typeface="Wingdings" pitchFamily="2" charset="2"/>
              </a:rPr>
              <a:t>En augmentant le taux de 1%, on augmente le bénéfice de 6082 €.  </a:t>
            </a:r>
          </a:p>
          <a:p>
            <a:pPr>
              <a:buFont typeface="Wingdings" pitchFamily="2" charset="2"/>
              <a:buChar char="à"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3212976"/>
            <a:ext cx="6840760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000" dirty="0" smtClean="0"/>
              <a:t> Supposons maintenant, pour un taux de 4% et une durée d’épargne de 25 ans, que le </a:t>
            </a:r>
            <a:r>
              <a:rPr lang="fr-FR" sz="2000" b="1" dirty="0" smtClean="0"/>
              <a:t>dépôt annuel soit de 900€</a:t>
            </a:r>
            <a:r>
              <a:rPr lang="fr-FR" sz="2000" dirty="0" smtClean="0"/>
              <a:t>, alors:</a:t>
            </a:r>
            <a:br>
              <a:rPr lang="fr-FR" sz="2000" dirty="0" smtClean="0"/>
            </a:br>
            <a:endParaRPr lang="fr-FR" sz="20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348880"/>
            <a:ext cx="48863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539552" y="3645024"/>
            <a:ext cx="68407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fr-FR" sz="2000" dirty="0" smtClean="0"/>
              <a:t> Dépôt total: 22 500 € soit une différence de 8€/mois.</a:t>
            </a:r>
          </a:p>
          <a:p>
            <a:pPr>
              <a:buFont typeface="Wingdings" pitchFamily="2" charset="2"/>
              <a:buChar char="à"/>
            </a:pPr>
            <a:r>
              <a:rPr lang="fr-FR" sz="2000" dirty="0"/>
              <a:t> </a:t>
            </a:r>
            <a:r>
              <a:rPr lang="fr-FR" sz="2000" dirty="0" smtClean="0"/>
              <a:t>Bénéfice: 14 </a:t>
            </a:r>
            <a:r>
              <a:rPr lang="fr-FR" sz="2000" dirty="0"/>
              <a:t>0</a:t>
            </a:r>
            <a:r>
              <a:rPr lang="fr-FR" sz="2000" dirty="0" smtClean="0"/>
              <a:t>81 €</a:t>
            </a:r>
          </a:p>
          <a:p>
            <a:pPr>
              <a:buFont typeface="Wingdings" pitchFamily="2" charset="2"/>
              <a:buChar char="à"/>
            </a:pPr>
            <a:endParaRPr lang="fr-FR" sz="2000" dirty="0"/>
          </a:p>
          <a:p>
            <a:pPr>
              <a:buFont typeface="Wingdings" pitchFamily="2" charset="2"/>
              <a:buChar char="à"/>
            </a:pPr>
            <a:r>
              <a:rPr lang="fr-FR" sz="2000" dirty="0" smtClean="0"/>
              <a:t> En diminuant le dépôt annuel de 100€, la différence de bénéfice est de 1600 €</a:t>
            </a:r>
          </a:p>
          <a:p>
            <a:pPr>
              <a:buFont typeface="Wingdings" pitchFamily="2" charset="2"/>
              <a:buChar char="à"/>
            </a:pPr>
            <a:endParaRPr lang="fr-FR" dirty="0" smtClean="0"/>
          </a:p>
          <a:p>
            <a:pPr>
              <a:buFont typeface="Wingdings" pitchFamily="2" charset="2"/>
              <a:buChar char="à"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39552" y="3573016"/>
            <a:ext cx="6480720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83568" y="170080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Etant donné que le calcul des bénéfices fait intervenir une suite récurrente, </a:t>
            </a:r>
            <a:r>
              <a:rPr lang="fr-FR" dirty="0"/>
              <a:t>i</a:t>
            </a:r>
            <a:r>
              <a:rPr lang="fr-FR" dirty="0" smtClean="0"/>
              <a:t>l faut épargner le plus tôt possible !!!</a:t>
            </a:r>
          </a:p>
          <a:p>
            <a:endParaRPr lang="fr-FR" dirty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348880"/>
            <a:ext cx="299085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15290" cy="229870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EMPRUNTER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Calcul d’Emprunt</a:t>
            </a:r>
            <a:endParaRPr lang="fr-FR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I. Actualisation</a:t>
            </a:r>
          </a:p>
          <a:p>
            <a:pPr lvl="2"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 formule suivante permet de déterminer la valeur  de la solde actuelle V0 en fonction de la solde finale 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Vn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Avec ,n le nombre d’années, a l’annuité et i le taux.</a:t>
            </a: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Valeur-actuelle-annuites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3071810"/>
            <a:ext cx="6786610" cy="307183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Calcul d’Emprunt</a:t>
            </a:r>
            <a:endParaRPr lang="fr-FR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II. Capitalisation</a:t>
            </a:r>
          </a:p>
          <a:p>
            <a:pPr lvl="2"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Cette seconde formule, plus utile permet de déterminer la solde finale 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Vn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en fonction de la solde initiale V0 : </a:t>
            </a: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Avec ,n le nombre d’années, a l’annuité et i le taux.</a:t>
            </a:r>
          </a:p>
          <a:p>
            <a:pPr lvl="2">
              <a:buNone/>
            </a:pPr>
            <a:endParaRPr lang="fr-FR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2">
              <a:buNone/>
            </a:pP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Valeur-future-annuites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286124"/>
            <a:ext cx="8011738" cy="228601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700338" y="1484313"/>
            <a:ext cx="4319587" cy="3671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Intérêts </a:t>
            </a:r>
          </a:p>
          <a:p>
            <a:endParaRPr lang="fr-CA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Plan d'épargne</a:t>
            </a:r>
          </a:p>
          <a:p>
            <a:endParaRPr lang="fr-CA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Emprunt</a:t>
            </a: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547813" y="1484313"/>
            <a:ext cx="503237" cy="3529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1)</a:t>
            </a:r>
          </a:p>
          <a:p>
            <a:pPr algn="ctr"/>
            <a:endParaRPr lang="fr-CA" sz="3600" kern="10">
              <a:ln w="9525">
                <a:noFill/>
                <a:round/>
                <a:headEnd/>
                <a:tailEnd/>
              </a:ln>
              <a:solidFill>
                <a:srgbClr val="000080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2)</a:t>
            </a:r>
          </a:p>
          <a:p>
            <a:pPr algn="ctr"/>
            <a:endParaRPr lang="fr-CA" sz="3600" kern="10">
              <a:ln w="9525">
                <a:noFill/>
                <a:round/>
                <a:headEnd/>
                <a:tailEnd/>
              </a:ln>
              <a:solidFill>
                <a:srgbClr val="000080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3)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Les suites au service des emprunts</a:t>
            </a:r>
            <a:endParaRPr lang="fr-FR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71477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Tout comme les suites arithmétiques ou géométriques on peut déterminer la solde d’une année sur l’autre en fonction de l’année précédente. </a:t>
            </a:r>
          </a:p>
          <a:p>
            <a:pPr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Il suffit d’un peu de logique pour comprendre les prochaines formules.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Les suites au service des emprunts</a:t>
            </a:r>
            <a:endParaRPr lang="fr-FR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Posons: </a:t>
            </a:r>
          </a:p>
          <a:p>
            <a:pPr>
              <a:buNone/>
            </a:pP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-P(i) : Le solde résiduel emprunté au i-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ème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mois</a:t>
            </a:r>
          </a:p>
          <a:p>
            <a:pPr>
              <a:buNone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</a:t>
            </a:r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Δ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La mensualité</a:t>
            </a:r>
          </a:p>
          <a:p>
            <a:pPr>
              <a:buNone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Le taux d’intérêt effectif</a:t>
            </a:r>
          </a:p>
          <a:p>
            <a:pPr>
              <a:buNone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-N la période d’amortissement</a:t>
            </a:r>
          </a:p>
          <a:p>
            <a:pPr>
              <a:buNone/>
            </a:pPr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2971792" cy="116205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24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Formules de calcul des soldes (Suites)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2971792" cy="46910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P(1+i)=P(i)x(1+</a:t>
            </a:r>
            <a:r>
              <a:rPr lang="fr-FR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)-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Δ</a:t>
            </a:r>
            <a:endParaRPr lang="fr-FR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endParaRPr lang="fr-F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r-FR" sz="2400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On en déduit:</a:t>
            </a:r>
          </a:p>
          <a:p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P(i)=P(0)x(1+</a:t>
            </a:r>
            <a:r>
              <a:rPr lang="fr-FR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)^i-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Δ</a:t>
            </a:r>
            <a:r>
              <a:rPr lang="el-GR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Σ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(1+</a:t>
            </a:r>
            <a:r>
              <a:rPr lang="fr-FR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)^j</a:t>
            </a:r>
          </a:p>
          <a:p>
            <a:endParaRPr lang="fr-F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P(i)=P(0)x(1+</a:t>
            </a:r>
            <a:r>
              <a:rPr lang="fr-FR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)^i-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Δ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x[(1+</a:t>
            </a:r>
            <a:r>
              <a:rPr lang="fr-FR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)^i-1]/</a:t>
            </a:r>
            <a:r>
              <a:rPr lang="fr-FR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endParaRPr lang="fr-FR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>
          <a:blip r:embed="rId2"/>
          <a:srcRect l="7438" t="19163" r="26777" b="27753"/>
          <a:stretch>
            <a:fillRect/>
          </a:stretch>
        </p:blipFill>
        <p:spPr bwMode="auto">
          <a:xfrm>
            <a:off x="3214678" y="571480"/>
            <a:ext cx="592932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Autres Formules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fr-FR" dirty="0" smtClean="0"/>
          </a:p>
          <a:p>
            <a:r>
              <a:rPr lang="fr-F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0= p(12xN)=P(0)x(1+</a:t>
            </a:r>
            <a:r>
              <a:rPr lang="fr-FR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)^12N-</a:t>
            </a:r>
            <a:r>
              <a:rPr lang="fr-FR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el-G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Δ</a:t>
            </a:r>
            <a:r>
              <a:rPr lang="fr-F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</a:t>
            </a:r>
            <a:r>
              <a:rPr lang="fr-FR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)x((1+</a:t>
            </a:r>
            <a:r>
              <a:rPr lang="fr-FR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)^12N-1)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Δ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x P(0) x (1+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)^12N/[(1+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)^12N-1]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Tableau d’amortissement 30000€ sur 12 mois à 10%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 l="7438" t="35183" r="26777" b="27753"/>
          <a:stretch>
            <a:fillRect/>
          </a:stretch>
        </p:blipFill>
        <p:spPr bwMode="auto">
          <a:xfrm>
            <a:off x="285720" y="1571612"/>
            <a:ext cx="857256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Systèmes de Calcul du Taux effectif 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Avantageux pour l’emprunteur:</a:t>
            </a:r>
          </a:p>
          <a:p>
            <a:endParaRPr lang="fr-FR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(1+r)=(1+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)^12N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Avantageux pour le banquier:</a:t>
            </a:r>
          </a:p>
          <a:p>
            <a:endParaRPr lang="fr-FR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r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=</a:t>
            </a:r>
            <a:r>
              <a:rPr lang="fr-FR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rm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/12</a:t>
            </a:r>
            <a:endParaRPr lang="fr-F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00539_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4859338" y="5153025"/>
            <a:ext cx="2520950" cy="1204913"/>
          </a:xfrm>
          <a:prstGeom prst="rect">
            <a:avLst/>
          </a:prstGeom>
          <a:noFill/>
        </p:spPr>
      </p:pic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2700338" y="1484313"/>
            <a:ext cx="4464050" cy="2447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Intérêts simples</a:t>
            </a:r>
          </a:p>
          <a:p>
            <a:endParaRPr lang="fr-CA" sz="32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Intérêts composés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1763713" y="1484313"/>
            <a:ext cx="576262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a)</a:t>
            </a:r>
          </a:p>
          <a:p>
            <a:endParaRPr lang="fr-CA" sz="32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b)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1476375" y="5373688"/>
            <a:ext cx="604837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( Appliqués aux                     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755650" y="836613"/>
            <a:ext cx="367188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Définitions :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42988" y="1844675"/>
            <a:ext cx="6913562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400"/>
              <a:t>Principal ou Solde initial (p</a:t>
            </a:r>
            <a:r>
              <a:rPr lang="fr-FR" sz="2400" baseline="-25000"/>
              <a:t>0</a:t>
            </a:r>
            <a:r>
              <a:rPr lang="fr-FR" sz="2400"/>
              <a:t>)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400"/>
              <a:t>Solde au i</a:t>
            </a:r>
            <a:r>
              <a:rPr lang="fr-FR" sz="2400" baseline="30000"/>
              <a:t>ème </a:t>
            </a:r>
            <a:r>
              <a:rPr lang="fr-FR" sz="2400"/>
              <a:t>anniversaire (p</a:t>
            </a:r>
            <a:r>
              <a:rPr lang="fr-FR" sz="2400" baseline="-25000"/>
              <a:t>i</a:t>
            </a:r>
            <a:r>
              <a:rPr lang="fr-FR" sz="2400"/>
              <a:t>)</a:t>
            </a:r>
            <a:endParaRPr lang="fr-FR" sz="2400" baseline="30000"/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400"/>
              <a:t>Taux d’intérêt (r)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400"/>
              <a:t>Taux nominal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400"/>
              <a:t>Taux effectif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endParaRPr lang="fr-FR" sz="2400"/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400"/>
              <a:t>             un finger représentera 500€</a:t>
            </a:r>
            <a:br>
              <a:rPr lang="fr-FR" sz="2400"/>
            </a:br>
            <a:r>
              <a:rPr lang="fr-FR" sz="2400"/>
              <a:t>	      une minute représentera une année</a:t>
            </a:r>
          </a:p>
          <a:p>
            <a:pPr marL="342900" indent="-342900">
              <a:spcBef>
                <a:spcPct val="50000"/>
              </a:spcBef>
            </a:pPr>
            <a:endParaRPr lang="fr-FR" sz="2400"/>
          </a:p>
          <a:p>
            <a:pPr marL="342900" indent="-342900">
              <a:spcBef>
                <a:spcPct val="50000"/>
              </a:spcBef>
            </a:pPr>
            <a:endParaRPr lang="fr-FR" sz="2400"/>
          </a:p>
        </p:txBody>
      </p:sp>
      <p:pic>
        <p:nvPicPr>
          <p:cNvPr id="5127" name="Picture 7" descr="cadburyfinger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4581525"/>
            <a:ext cx="617537" cy="158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042988" y="692150"/>
            <a:ext cx="4968875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Intérêts simples :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2997200"/>
            <a:ext cx="720725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CA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692275" y="2708275"/>
            <a:ext cx="662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>
                <a:solidFill>
                  <a:srgbClr val="0000FF"/>
                </a:solidFill>
              </a:rPr>
              <a:t>Formule</a:t>
            </a:r>
            <a:r>
              <a:rPr lang="fr-FR" sz="2800"/>
              <a:t> </a:t>
            </a:r>
            <a:r>
              <a:rPr lang="fr-FR" sz="2800">
                <a:solidFill>
                  <a:srgbClr val="0000FF"/>
                </a:solidFill>
              </a:rPr>
              <a:t>générale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348038" y="3933825"/>
            <a:ext cx="30956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p</a:t>
            </a:r>
            <a:r>
              <a:rPr lang="fr-FR" sz="4800" baseline="-25000">
                <a:solidFill>
                  <a:srgbClr val="FF0909"/>
                </a:solidFill>
                <a:latin typeface="Book Antiqua" pitchFamily="18" charset="0"/>
              </a:rPr>
              <a:t>i</a:t>
            </a: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-p</a:t>
            </a:r>
            <a:r>
              <a:rPr lang="fr-FR" sz="4800" baseline="-25000">
                <a:solidFill>
                  <a:srgbClr val="FF0909"/>
                </a:solidFill>
                <a:latin typeface="Book Antiqua" pitchFamily="18" charset="0"/>
              </a:rPr>
              <a:t>0</a:t>
            </a: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=ir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132138" y="3933825"/>
            <a:ext cx="2663825" cy="10795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042988" y="692150"/>
            <a:ext cx="4968875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2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Intérêts composés :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755650" y="2997200"/>
            <a:ext cx="720725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CA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692275" y="2708275"/>
            <a:ext cx="662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>
                <a:solidFill>
                  <a:srgbClr val="0000FF"/>
                </a:solidFill>
              </a:rPr>
              <a:t>Formules</a:t>
            </a:r>
            <a:r>
              <a:rPr lang="fr-FR" sz="2800"/>
              <a:t> </a:t>
            </a:r>
            <a:r>
              <a:rPr lang="fr-FR" sz="2800">
                <a:solidFill>
                  <a:srgbClr val="0000FF"/>
                </a:solidFill>
              </a:rPr>
              <a:t>générales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55650" y="3860800"/>
            <a:ext cx="4752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p</a:t>
            </a:r>
            <a:r>
              <a:rPr lang="fr-FR" sz="4800" baseline="-25000">
                <a:solidFill>
                  <a:srgbClr val="FF0909"/>
                </a:solidFill>
                <a:latin typeface="Book Antiqua" pitchFamily="18" charset="0"/>
              </a:rPr>
              <a:t>i</a:t>
            </a: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=p</a:t>
            </a:r>
            <a:r>
              <a:rPr lang="fr-FR" sz="4800" baseline="-25000">
                <a:solidFill>
                  <a:srgbClr val="FF0909"/>
                </a:solidFill>
                <a:latin typeface="Book Antiqua" pitchFamily="18" charset="0"/>
              </a:rPr>
              <a:t>0</a:t>
            </a: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(1+r)</a:t>
            </a:r>
            <a:r>
              <a:rPr lang="fr-FR" sz="4800" baseline="30000">
                <a:solidFill>
                  <a:srgbClr val="FF0909"/>
                </a:solidFill>
                <a:latin typeface="Book Antiqua" pitchFamily="18" charset="0"/>
              </a:rPr>
              <a:t>i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84213" y="3789363"/>
            <a:ext cx="3240087" cy="10795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CA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211638" y="3860800"/>
            <a:ext cx="47529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lim(1+r/n) </a:t>
            </a:r>
            <a:r>
              <a:rPr lang="fr-FR" sz="4800" baseline="30000">
                <a:solidFill>
                  <a:srgbClr val="FF0909"/>
                </a:solidFill>
                <a:latin typeface="Book Antiqua" pitchFamily="18" charset="0"/>
              </a:rPr>
              <a:t>n</a:t>
            </a: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=e</a:t>
            </a:r>
            <a:r>
              <a:rPr lang="fr-FR" sz="4800" baseline="30000">
                <a:solidFill>
                  <a:srgbClr val="FF0909"/>
                </a:solidFill>
                <a:latin typeface="Book Antiqua" pitchFamily="18" charset="0"/>
              </a:rPr>
              <a:t>r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284663" y="4149725"/>
            <a:ext cx="30607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rgbClr val="FF0909"/>
                </a:solidFill>
                <a:latin typeface="Book Antiqua" pitchFamily="18" charset="0"/>
              </a:rPr>
              <a:t>n    ∞</a:t>
            </a:r>
            <a:r>
              <a:rPr lang="fr-FR" sz="4800">
                <a:solidFill>
                  <a:srgbClr val="FF0909"/>
                </a:solidFill>
                <a:latin typeface="Book Antiqua" pitchFamily="18" charset="0"/>
              </a:rPr>
              <a:t>	</a:t>
            </a:r>
            <a:endParaRPr lang="fr-FR" sz="4800" baseline="30000">
              <a:solidFill>
                <a:srgbClr val="FF0909"/>
              </a:solidFill>
              <a:latin typeface="Book Antiqua" pitchFamily="18" charset="0"/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572000" y="4724400"/>
            <a:ext cx="215900" cy="0"/>
          </a:xfrm>
          <a:prstGeom prst="line">
            <a:avLst/>
          </a:prstGeom>
          <a:noFill/>
          <a:ln w="9525">
            <a:solidFill>
              <a:srgbClr val="FF090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CA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211638" y="3789363"/>
            <a:ext cx="4321175" cy="1079500"/>
          </a:xfrm>
          <a:prstGeom prst="rect">
            <a:avLst/>
          </a:prstGeom>
          <a:noFill/>
          <a:ln w="28575">
            <a:solidFill>
              <a:srgbClr val="FF090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900113" y="1125538"/>
            <a:ext cx="5400675" cy="3382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Avec les intérêts simples :</a:t>
            </a:r>
          </a:p>
          <a:p>
            <a:endParaRPr lang="fr-CA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fr-CA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fr-CA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89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fr-C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89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Avec les intérêts composés :</a:t>
            </a:r>
          </a:p>
        </p:txBody>
      </p:sp>
      <p:pic>
        <p:nvPicPr>
          <p:cNvPr id="9221" name="Picture 5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827088" y="2565400"/>
            <a:ext cx="1223962" cy="585788"/>
          </a:xfrm>
          <a:prstGeom prst="rect">
            <a:avLst/>
          </a:prstGeom>
          <a:noFill/>
        </p:spPr>
      </p:pic>
      <p:pic>
        <p:nvPicPr>
          <p:cNvPr id="9222" name="Picture 6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6804025" y="1844675"/>
            <a:ext cx="1223963" cy="585788"/>
          </a:xfrm>
          <a:prstGeom prst="rect">
            <a:avLst/>
          </a:prstGeom>
          <a:noFill/>
        </p:spPr>
      </p:pic>
      <p:pic>
        <p:nvPicPr>
          <p:cNvPr id="9223" name="Picture 7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6804025" y="2492375"/>
            <a:ext cx="1223963" cy="585788"/>
          </a:xfrm>
          <a:prstGeom prst="rect">
            <a:avLst/>
          </a:prstGeom>
          <a:noFill/>
        </p:spPr>
      </p:pic>
      <p:pic>
        <p:nvPicPr>
          <p:cNvPr id="9224" name="Picture 8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6804025" y="3068638"/>
            <a:ext cx="1223963" cy="585787"/>
          </a:xfrm>
          <a:prstGeom prst="rect">
            <a:avLst/>
          </a:prstGeom>
          <a:noFill/>
        </p:spPr>
      </p:pic>
      <p:pic>
        <p:nvPicPr>
          <p:cNvPr id="9225" name="Picture 9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755650" y="5229225"/>
            <a:ext cx="1223963" cy="585788"/>
          </a:xfrm>
          <a:prstGeom prst="rect">
            <a:avLst/>
          </a:prstGeom>
          <a:noFill/>
        </p:spPr>
      </p:pic>
      <p:pic>
        <p:nvPicPr>
          <p:cNvPr id="9226" name="Picture 10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6732588" y="4652963"/>
            <a:ext cx="1223962" cy="585787"/>
          </a:xfrm>
          <a:prstGeom prst="rect">
            <a:avLst/>
          </a:prstGeom>
          <a:noFill/>
        </p:spPr>
      </p:pic>
      <p:pic>
        <p:nvPicPr>
          <p:cNvPr id="9227" name="Picture 11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6732588" y="5229225"/>
            <a:ext cx="1223962" cy="585788"/>
          </a:xfrm>
          <a:prstGeom prst="rect">
            <a:avLst/>
          </a:prstGeom>
          <a:noFill/>
        </p:spPr>
      </p:pic>
      <p:pic>
        <p:nvPicPr>
          <p:cNvPr id="9228" name="Picture 12" descr="00539_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5223" b="26944"/>
          <a:stretch>
            <a:fillRect/>
          </a:stretch>
        </p:blipFill>
        <p:spPr bwMode="auto">
          <a:xfrm>
            <a:off x="6732588" y="5876925"/>
            <a:ext cx="1223962" cy="585788"/>
          </a:xfrm>
          <a:prstGeom prst="rect">
            <a:avLst/>
          </a:prstGeom>
          <a:noFill/>
        </p:spPr>
      </p:pic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2195513" y="2852738"/>
            <a:ext cx="4176712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CA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2195513" y="5589588"/>
            <a:ext cx="4176712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CA"/>
          </a:p>
        </p:txBody>
      </p:sp>
      <p:sp>
        <p:nvSpPr>
          <p:cNvPr id="9232" name="WordArt 16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634365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CA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Comic Sans MS"/>
              </a:rPr>
              <a:t>Pour un même taux de 5,65% :</a:t>
            </a:r>
          </a:p>
        </p:txBody>
      </p:sp>
      <p:sp>
        <p:nvSpPr>
          <p:cNvPr id="9234" name="WordArt 18"/>
          <p:cNvSpPr>
            <a:spLocks noChangeArrowheads="1" noChangeShapeType="1" noTextEdit="1"/>
          </p:cNvSpPr>
          <p:nvPr/>
        </p:nvSpPr>
        <p:spPr bwMode="auto">
          <a:xfrm>
            <a:off x="3059113" y="5013325"/>
            <a:ext cx="2452687" cy="452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CA" sz="3600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en 20 minutes</a:t>
            </a:r>
          </a:p>
        </p:txBody>
      </p:sp>
      <p:sp>
        <p:nvSpPr>
          <p:cNvPr id="9235" name="WordArt 19"/>
          <p:cNvSpPr>
            <a:spLocks noChangeArrowheads="1" noChangeShapeType="1" noTextEdit="1"/>
          </p:cNvSpPr>
          <p:nvPr/>
        </p:nvSpPr>
        <p:spPr bwMode="auto">
          <a:xfrm>
            <a:off x="3203575" y="2276475"/>
            <a:ext cx="2452688" cy="452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CA" sz="3600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en 35 minutes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fr-FR" u="sng" dirty="0" smtClean="0">
                <a:solidFill>
                  <a:schemeClr val="accent1">
                    <a:lumMod val="75000"/>
                  </a:schemeClr>
                </a:solidFill>
              </a:rPr>
              <a:t>PLAN ÉPARGNE </a:t>
            </a:r>
            <a:endParaRPr lang="fr-FR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5333217" cy="355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L'</a:t>
            </a:r>
            <a:r>
              <a:rPr lang="fr-FR" sz="2000" b="1" dirty="0" smtClean="0"/>
              <a:t>épargne</a:t>
            </a:r>
            <a:r>
              <a:rPr lang="fr-FR" sz="2000" dirty="0" smtClean="0"/>
              <a:t> est la partie du revenu du ménage qui n'est pas consommée mais placée sur un compte dans le but de </a:t>
            </a:r>
            <a:r>
              <a:rPr lang="fr-FR" sz="2000" b="1" dirty="0" smtClean="0"/>
              <a:t>fructifier</a:t>
            </a:r>
            <a:r>
              <a:rPr lang="fr-FR" sz="2000" dirty="0" smtClean="0"/>
              <a:t>.</a:t>
            </a:r>
          </a:p>
          <a:p>
            <a:r>
              <a:rPr lang="fr-FR" sz="2000" dirty="0" smtClean="0"/>
              <a:t>L'argent épargné est employé sous forme de :</a:t>
            </a:r>
          </a:p>
          <a:p>
            <a:pPr>
              <a:buFontTx/>
              <a:buChar char="-"/>
            </a:pPr>
            <a:r>
              <a:rPr lang="fr-FR" sz="2000" dirty="0" smtClean="0"/>
              <a:t>soit d'épargne liquide, qui reste disponible sous forme liquide (Livret A, Livret jeune);</a:t>
            </a:r>
          </a:p>
          <a:p>
            <a:pPr>
              <a:buFontTx/>
              <a:buChar char="-"/>
            </a:pPr>
            <a:r>
              <a:rPr lang="fr-FR" sz="2000" dirty="0" smtClean="0"/>
              <a:t>soit d</a:t>
            </a:r>
            <a:r>
              <a:rPr lang="fr-FR" sz="2000" b="1" dirty="0" smtClean="0"/>
              <a:t>'épargne investie</a:t>
            </a:r>
            <a:r>
              <a:rPr lang="fr-FR" sz="2000" dirty="0" smtClean="0"/>
              <a:t>, affectée à des placements (dans des comptes, plans, titres) : compte d'épargne, livret épargne, </a:t>
            </a:r>
            <a:r>
              <a:rPr lang="fr-FR" sz="2000" b="1" i="1" u="sng" dirty="0" smtClean="0"/>
              <a:t>plan d'épargne</a:t>
            </a:r>
            <a:r>
              <a:rPr lang="fr-FR" sz="2000" dirty="0" smtClean="0"/>
              <a:t>, valeur mobilière, ou investissements (dans des moyens de production, l'immobilier, etc.).</a:t>
            </a:r>
          </a:p>
          <a:p>
            <a:endParaRPr lang="fr-FR" sz="2000" dirty="0"/>
          </a:p>
          <a:p>
            <a:r>
              <a:rPr lang="fr-FR" sz="2000" dirty="0" smtClean="0"/>
              <a:t>Le plan d'épargne est souvent affecté à la constitution d'épargne pour un </a:t>
            </a:r>
            <a:r>
              <a:rPr lang="fr-FR" sz="2000" i="1" dirty="0" smtClean="0"/>
              <a:t>objectif spécifique</a:t>
            </a:r>
            <a:r>
              <a:rPr lang="fr-FR" sz="2000" dirty="0" smtClean="0"/>
              <a:t>. Pour prendre l'exemple français on trouve des plans pour le logement (PEL), en actions (PEA), pour la </a:t>
            </a:r>
            <a:r>
              <a:rPr lang="fr-FR" sz="2000" b="1" dirty="0" smtClean="0"/>
              <a:t>retraite (PERP).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833</Words>
  <Application>Microsoft Office PowerPoint</Application>
  <PresentationFormat>Affichage à l'écran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PLAN ÉPARGNE </vt:lpstr>
      <vt:lpstr>Définitions</vt:lpstr>
      <vt:lpstr>Fonctionnement d’un plan d ’épargne</vt:lpstr>
      <vt:lpstr>Diapositive 11</vt:lpstr>
      <vt:lpstr>Exemple</vt:lpstr>
      <vt:lpstr>Diapositive 13</vt:lpstr>
      <vt:lpstr>Diapositive 14</vt:lpstr>
      <vt:lpstr> Supposons maintenant, pour un taux de 4% et une durée d’épargne de 25 ans, que le dépôt annuel soit de 900€, alors: </vt:lpstr>
      <vt:lpstr>Conclusion:</vt:lpstr>
      <vt:lpstr>EMPRUNTER</vt:lpstr>
      <vt:lpstr>Calcul d’Emprunt</vt:lpstr>
      <vt:lpstr>Calcul d’Emprunt</vt:lpstr>
      <vt:lpstr>Les suites au service des emprunts</vt:lpstr>
      <vt:lpstr>Les suites au service des emprunts</vt:lpstr>
      <vt:lpstr>  Formules de calcul des soldes (Suites) </vt:lpstr>
      <vt:lpstr>Autres Formules</vt:lpstr>
      <vt:lpstr>Tableau d’amortissement 30000€ sur 12 mois à 10%</vt:lpstr>
      <vt:lpstr>Systèmes de Calcul du Taux effectif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épargne</dc:title>
  <dc:creator>Steven</dc:creator>
  <cp:lastModifiedBy>Francois</cp:lastModifiedBy>
  <cp:revision>29</cp:revision>
  <dcterms:created xsi:type="dcterms:W3CDTF">2011-01-21T16:36:45Z</dcterms:created>
  <dcterms:modified xsi:type="dcterms:W3CDTF">2011-02-22T21:51:13Z</dcterms:modified>
</cp:coreProperties>
</file>